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66" r:id="rId2"/>
    <p:sldId id="268" r:id="rId3"/>
    <p:sldId id="267" r:id="rId4"/>
    <p:sldId id="256" r:id="rId5"/>
    <p:sldId id="257" r:id="rId6"/>
    <p:sldId id="269" r:id="rId7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73B8"/>
    <a:srgbClr val="73AB44"/>
    <a:srgbClr val="4573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2844" y="-12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A0B3E0-67A0-B140-9279-3E5D60D060CC}" type="datetimeFigureOut">
              <a:rPr lang="fr-FR" smtClean="0"/>
              <a:t>12/10/2018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5F4E36-6886-D64B-80A1-27A0204177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1060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084FD-DC28-49F0-968E-5A452E0EFDF1}" type="datetime1">
              <a:rPr lang="fr-FR" smtClean="0"/>
              <a:t>12/10/2018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147EE-2B4D-D74F-B131-FB57ED6F22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3593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7757A-5528-4B30-8E49-785CFF002A06}" type="datetime1">
              <a:rPr lang="fr-FR" smtClean="0"/>
              <a:t>12/10/2018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147EE-2B4D-D74F-B131-FB57ED6F22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873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62D02-AC9A-41CC-9BDD-5F1764A41758}" type="datetime1">
              <a:rPr lang="fr-FR" smtClean="0"/>
              <a:t>12/10/2018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147EE-2B4D-D74F-B131-FB57ED6F22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914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16404" y="274638"/>
            <a:ext cx="7470396" cy="114300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599F8-2634-48FB-938C-562CE77B2006}" type="datetime1">
              <a:rPr lang="fr-FR" smtClean="0"/>
              <a:t>12/10/2018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899170" y="6356350"/>
            <a:ext cx="3797769" cy="365125"/>
          </a:xfrm>
        </p:spPr>
        <p:txBody>
          <a:bodyPr/>
          <a:lstStyle>
            <a:lvl1pPr algn="r">
              <a:defRPr/>
            </a:lvl1pPr>
          </a:lstStyle>
          <a:p>
            <a:endParaRPr lang="fr-FR"/>
          </a:p>
        </p:txBody>
      </p:sp>
      <p:pic>
        <p:nvPicPr>
          <p:cNvPr id="307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577" y="316189"/>
            <a:ext cx="833438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323611" y="752504"/>
            <a:ext cx="633369" cy="365125"/>
          </a:xfrm>
        </p:spPr>
        <p:txBody>
          <a:bodyPr/>
          <a:lstStyle>
            <a:lvl1pPr algn="ctr">
              <a:defRPr sz="1600" b="1"/>
            </a:lvl1pPr>
          </a:lstStyle>
          <a:p>
            <a:fld id="{0E4147EE-2B4D-D74F-B131-FB57ED6F229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5600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B3065-B7DE-492E-A764-BCF4F8CCFE21}" type="datetime1">
              <a:rPr lang="fr-FR" smtClean="0"/>
              <a:t>12/10/2018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147EE-2B4D-D74F-B131-FB57ED6F22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1818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565E5-50E6-4171-94BC-00339939F4BD}" type="datetime1">
              <a:rPr lang="fr-FR" smtClean="0"/>
              <a:t>12/10/2018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147EE-2B4D-D74F-B131-FB57ED6F22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0470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BD32B-C4AA-4229-9E46-3A92CD56913E}" type="datetime1">
              <a:rPr lang="fr-FR" smtClean="0"/>
              <a:t>12/10/2018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147EE-2B4D-D74F-B131-FB57ED6F22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2492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A80CB-72CD-4F39-876C-9ECDF18202A0}" type="datetime1">
              <a:rPr lang="fr-FR" smtClean="0"/>
              <a:t>12/10/2018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147EE-2B4D-D74F-B131-FB57ED6F22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8079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54F7B-FF0F-4673-9637-4EC9C7B041A9}" type="datetime1">
              <a:rPr lang="fr-FR" smtClean="0"/>
              <a:t>12/10/2018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147EE-2B4D-D74F-B131-FB57ED6F22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6613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79D56-5710-4E9D-8E8F-1D74785CE146}" type="datetime1">
              <a:rPr lang="fr-FR" smtClean="0"/>
              <a:t>12/10/2018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147EE-2B4D-D74F-B131-FB57ED6F22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1185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8997F-738B-41E9-8E03-D0D0AF1D20DA}" type="datetime1">
              <a:rPr lang="fr-FR" smtClean="0"/>
              <a:t>12/10/2018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147EE-2B4D-D74F-B131-FB57ED6F22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4867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73AB44"/>
                </a:solidFill>
              </a:defRPr>
            </a:lvl1pPr>
          </a:lstStyle>
          <a:p>
            <a:fld id="{024A67DB-54AA-4A4A-BCBE-2D2C9DBBDF18}" type="datetime1">
              <a:rPr lang="fr-FR" smtClean="0"/>
              <a:t>12/10/2018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73AB44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73AB44"/>
                </a:solidFill>
              </a:defRPr>
            </a:lvl1pPr>
          </a:lstStyle>
          <a:p>
            <a:fld id="{0E4147EE-2B4D-D74F-B131-FB57ED6F229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6356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4573B8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Cedric\Documents\Developpement\LabNbook\Com\Logos\LabNbook-big-f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" y="2005124"/>
            <a:ext cx="7672388" cy="1862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4864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Une nouvelle plateforme numérique pour l’enseignement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48901"/>
            <a:ext cx="5908089" cy="498925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fr-FR" dirty="0" smtClean="0"/>
              <a:t>Créée à l’UGA au Laboratoire d’Informatique de Grenoble</a:t>
            </a:r>
          </a:p>
          <a:p>
            <a:pPr>
              <a:lnSpc>
                <a:spcPct val="120000"/>
              </a:lnSpc>
            </a:pPr>
            <a:r>
              <a:rPr lang="fr-FR" dirty="0" smtClean="0"/>
              <a:t>par </a:t>
            </a:r>
            <a:r>
              <a:rPr lang="fr-FR" dirty="0" smtClean="0"/>
              <a:t>des </a:t>
            </a:r>
            <a:r>
              <a:rPr lang="fr-FR" dirty="0" smtClean="0"/>
              <a:t>chercheurs de l’équipe « Modèles et Technologies pour l’Apprentissage Humain »</a:t>
            </a:r>
          </a:p>
          <a:p>
            <a:pPr marL="0" indent="0">
              <a:lnSpc>
                <a:spcPct val="120000"/>
              </a:lnSpc>
              <a:buNone/>
            </a:pPr>
            <a:endParaRPr lang="fr-FR" dirty="0" smtClean="0"/>
          </a:p>
          <a:p>
            <a:pPr>
              <a:lnSpc>
                <a:spcPct val="120000"/>
              </a:lnSpc>
            </a:pPr>
            <a:r>
              <a:rPr lang="fr-FR" dirty="0" smtClean="0"/>
              <a:t>Permet aux étudiants de produire des rapports </a:t>
            </a:r>
            <a:r>
              <a:rPr lang="fr-FR" dirty="0" smtClean="0"/>
              <a:t>scientifiques / cahiers de labo</a:t>
            </a:r>
            <a:endParaRPr lang="fr-FR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fr-FR" dirty="0" smtClean="0"/>
              <a:t>		en </a:t>
            </a:r>
            <a:r>
              <a:rPr lang="fr-FR" dirty="0" smtClean="0"/>
              <a:t>travail collaboratif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fr-FR" dirty="0" smtClean="0"/>
              <a:t>		supervisé </a:t>
            </a:r>
            <a:r>
              <a:rPr lang="fr-FR" dirty="0" smtClean="0"/>
              <a:t>par </a:t>
            </a:r>
            <a:r>
              <a:rPr lang="fr-FR" dirty="0" smtClean="0"/>
              <a:t>les </a:t>
            </a:r>
            <a:r>
              <a:rPr lang="fr-FR" dirty="0" smtClean="0"/>
              <a:t>enseignants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147EE-2B4D-D74F-B131-FB57ED6F229A}" type="slidenum">
              <a:rPr lang="fr-FR" smtClean="0"/>
              <a:pPr/>
              <a:t>2</a:t>
            </a:fld>
            <a:endParaRPr lang="fr-FR"/>
          </a:p>
        </p:txBody>
      </p:sp>
      <p:pic>
        <p:nvPicPr>
          <p:cNvPr id="5122" name="Picture 2" descr="Résultat de recherche d'images pour &quot;lig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1850" y="2840176"/>
            <a:ext cx="1759284" cy="1503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Résultat de recherche d'images pour &quot;uga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3412" y="1810181"/>
            <a:ext cx="2133600" cy="1381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Cedric\Documents\Developpement\LabNbook\Com\WebSite - WordPress\Images\active_pedagogies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0926" y="4762500"/>
            <a:ext cx="2154071" cy="1363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0852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6" descr="Résultat de recherche d'imag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9505" y="5222798"/>
            <a:ext cx="1947970" cy="1464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Un projet IDEX-formation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52950"/>
            <a:ext cx="5925846" cy="3746370"/>
          </a:xfrm>
        </p:spPr>
        <p:txBody>
          <a:bodyPr>
            <a:normAutofit/>
          </a:bodyPr>
          <a:lstStyle/>
          <a:p>
            <a:r>
              <a:rPr lang="fr-FR" dirty="0"/>
              <a:t>Test à grande échelle </a:t>
            </a:r>
            <a:r>
              <a:rPr lang="fr-FR" dirty="0" smtClean="0"/>
              <a:t>de LabNbook </a:t>
            </a:r>
            <a:r>
              <a:rPr lang="fr-FR" dirty="0" smtClean="0"/>
              <a:t>à l’UGA </a:t>
            </a:r>
            <a:r>
              <a:rPr lang="fr-FR" dirty="0" smtClean="0"/>
              <a:t>et à </a:t>
            </a:r>
            <a:r>
              <a:rPr lang="fr-FR" dirty="0" smtClean="0"/>
              <a:t>Grenoble-INP</a:t>
            </a:r>
          </a:p>
          <a:p>
            <a:r>
              <a:rPr lang="fr-FR" dirty="0" smtClean="0"/>
              <a:t>Pour </a:t>
            </a:r>
            <a:r>
              <a:rPr lang="fr-FR" dirty="0" smtClean="0"/>
              <a:t>2017-18 </a:t>
            </a:r>
            <a:r>
              <a:rPr lang="fr-FR" dirty="0" smtClean="0"/>
              <a:t>et </a:t>
            </a:r>
            <a:r>
              <a:rPr lang="fr-FR" dirty="0" smtClean="0"/>
              <a:t>2018-19 :</a:t>
            </a:r>
            <a:br>
              <a:rPr lang="fr-FR" dirty="0" smtClean="0"/>
            </a:br>
            <a:r>
              <a:rPr lang="fr-FR" dirty="0" smtClean="0"/>
              <a:t>22 </a:t>
            </a:r>
            <a:r>
              <a:rPr lang="fr-FR" dirty="0" smtClean="0"/>
              <a:t>UE participantes,</a:t>
            </a:r>
            <a:br>
              <a:rPr lang="fr-FR" dirty="0" smtClean="0"/>
            </a:br>
            <a:r>
              <a:rPr lang="fr-FR" dirty="0" smtClean="0"/>
              <a:t>4500 étudiants de</a:t>
            </a:r>
            <a:br>
              <a:rPr lang="fr-FR" dirty="0" smtClean="0"/>
            </a:br>
            <a:r>
              <a:rPr lang="fr-FR" dirty="0" smtClean="0"/>
              <a:t>L1 à M2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147EE-2B4D-D74F-B131-FB57ED6F229A}" type="slidenum">
              <a:rPr lang="fr-FR" smtClean="0"/>
              <a:pPr/>
              <a:t>3</a:t>
            </a:fld>
            <a:endParaRPr lang="fr-FR"/>
          </a:p>
        </p:txBody>
      </p:sp>
      <p:pic>
        <p:nvPicPr>
          <p:cNvPr id="4098" name="Picture 2" descr="C:\Users\Cedric\Documents\Developpement\LabBook\IDEX\6- Communication\Logos IDEX\IDEX-2017-signature-bleu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4049" y="911564"/>
            <a:ext cx="5879817" cy="1548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Résultat de recherche d'images pour &quot;uga&quot;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3009" y="2460248"/>
            <a:ext cx="1943316" cy="1257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Résultat de recherche d'images pour &quot;grenoble inp&quot;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8837" y="3366577"/>
            <a:ext cx="1847963" cy="1236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8" descr="Résultat de recherche d'images pour &quot;planet earth logo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AutoShape 10" descr="Résultat de recherche d'images pour &quot;planet earth logo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4108" name="Picture 12" descr="Résultat de recherche d'images pour &quot;planet earth logo&quot;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7591" y="5111389"/>
            <a:ext cx="1511584" cy="1511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1960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687654" y="278558"/>
            <a:ext cx="5603714" cy="461665"/>
          </a:xfrm>
          <a:prstGeom prst="rect">
            <a:avLst/>
          </a:prstGeom>
          <a:noFill/>
          <a:ln w="28575" cmpd="sng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fr-FR" sz="2400" dirty="0" smtClean="0">
                <a:solidFill>
                  <a:schemeClr val="accent1"/>
                </a:solidFill>
              </a:rPr>
              <a:t>Adresse </a:t>
            </a:r>
            <a:r>
              <a:rPr lang="fr-FR" sz="2400" dirty="0" smtClean="0">
                <a:solidFill>
                  <a:schemeClr val="accent1"/>
                </a:solidFill>
              </a:rPr>
              <a:t>de la plateforme : uga.labnbook.fr</a:t>
            </a:r>
            <a:endParaRPr lang="fr-FR" sz="2400" dirty="0">
              <a:solidFill>
                <a:schemeClr val="accent1"/>
              </a:solidFill>
            </a:endParaRPr>
          </a:p>
        </p:txBody>
      </p:sp>
      <p:pic>
        <p:nvPicPr>
          <p:cNvPr id="15" name="Image 14" descr="Capture d’écran 2017-10-20 à 11.55.3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1572" y="3695154"/>
            <a:ext cx="38100" cy="12700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3"/>
          <a:srcRect t="534" b="-534"/>
          <a:stretch/>
        </p:blipFill>
        <p:spPr>
          <a:xfrm>
            <a:off x="1098064" y="1260000"/>
            <a:ext cx="6782889" cy="5217607"/>
          </a:xfrm>
          <a:prstGeom prst="rect">
            <a:avLst/>
          </a:prstGeom>
        </p:spPr>
      </p:pic>
      <p:sp>
        <p:nvSpPr>
          <p:cNvPr id="17" name="ZoneTexte 16"/>
          <p:cNvSpPr txBox="1"/>
          <p:nvPr/>
        </p:nvSpPr>
        <p:spPr>
          <a:xfrm>
            <a:off x="5212110" y="4970227"/>
            <a:ext cx="2563892" cy="523220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73AB44"/>
                </a:solidFill>
                <a:cs typeface="Arial"/>
              </a:rPr>
              <a:t>Utiliser </a:t>
            </a:r>
            <a:r>
              <a:rPr lang="fr-FR" sz="1400" b="1" dirty="0" smtClean="0">
                <a:solidFill>
                  <a:schemeClr val="accent6">
                    <a:lumMod val="75000"/>
                  </a:schemeClr>
                </a:solidFill>
                <a:cs typeface="Arial"/>
              </a:rPr>
              <a:t>Firefox</a:t>
            </a:r>
            <a:r>
              <a:rPr lang="fr-FR" sz="1400" b="1" dirty="0" smtClean="0">
                <a:solidFill>
                  <a:srgbClr val="73AB44"/>
                </a:solidFill>
                <a:cs typeface="Arial"/>
              </a:rPr>
              <a:t> ou </a:t>
            </a:r>
            <a:r>
              <a:rPr lang="fr-FR" sz="1400" b="1" dirty="0" smtClean="0">
                <a:solidFill>
                  <a:schemeClr val="accent6">
                    <a:lumMod val="75000"/>
                  </a:schemeClr>
                </a:solidFill>
                <a:cs typeface="Arial"/>
              </a:rPr>
              <a:t>Chrome</a:t>
            </a:r>
            <a:r>
              <a:rPr lang="fr-FR" sz="1400" b="1" dirty="0" smtClean="0">
                <a:solidFill>
                  <a:srgbClr val="73AB44"/>
                </a:solidFill>
                <a:cs typeface="Arial"/>
              </a:rPr>
              <a:t> mais jamais Explorer ni Safari</a:t>
            </a:r>
            <a:endParaRPr lang="fr-FR" sz="1400" b="1" dirty="0">
              <a:solidFill>
                <a:srgbClr val="73AB44"/>
              </a:solidFill>
              <a:cs typeface="Arial"/>
            </a:endParaRPr>
          </a:p>
        </p:txBody>
      </p:sp>
      <p:cxnSp>
        <p:nvCxnSpPr>
          <p:cNvPr id="20" name="Connecteur droit avec flèche 19"/>
          <p:cNvCxnSpPr>
            <a:stCxn id="17" idx="2"/>
          </p:cNvCxnSpPr>
          <p:nvPr/>
        </p:nvCxnSpPr>
        <p:spPr>
          <a:xfrm flipH="1">
            <a:off x="5969000" y="5493447"/>
            <a:ext cx="525056" cy="4088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Rectangle à coins arrondis 2"/>
          <p:cNvSpPr/>
          <p:nvPr/>
        </p:nvSpPr>
        <p:spPr>
          <a:xfrm>
            <a:off x="1171575" y="2571750"/>
            <a:ext cx="2219326" cy="1136104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à coins arrondis 11"/>
          <p:cNvSpPr/>
          <p:nvPr/>
        </p:nvSpPr>
        <p:spPr>
          <a:xfrm>
            <a:off x="4018067" y="2558504"/>
            <a:ext cx="2716108" cy="1136104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3542120" y="2955136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accent1"/>
                </a:solidFill>
              </a:rPr>
              <a:t>ou</a:t>
            </a:r>
            <a:endParaRPr lang="fr-FR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9527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3" grpId="0" animBg="1"/>
      <p:bldP spid="12" grpId="0" animBg="1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ZoneTexte 42"/>
          <p:cNvSpPr txBox="1"/>
          <p:nvPr/>
        </p:nvSpPr>
        <p:spPr>
          <a:xfrm>
            <a:off x="4358936" y="5427506"/>
            <a:ext cx="1345780" cy="738664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73AB44"/>
                </a:solidFill>
              </a:rPr>
              <a:t>Votre équipe pour cette mission</a:t>
            </a:r>
            <a:endParaRPr lang="fr-FR" sz="1400" b="1" dirty="0">
              <a:solidFill>
                <a:srgbClr val="73AB44"/>
              </a:solidFill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6185910" y="5427506"/>
            <a:ext cx="1907861" cy="738664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73AB44"/>
                </a:solidFill>
              </a:rPr>
              <a:t>Entrer dans l’espace de travail de la mission : votre rapport</a:t>
            </a:r>
            <a:endParaRPr lang="fr-FR" sz="1400" b="1" dirty="0">
              <a:solidFill>
                <a:srgbClr val="73AB44"/>
              </a:solidFill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147EE-2B4D-D74F-B131-FB57ED6F229A}" type="slidenum">
              <a:rPr lang="fr-FR" smtClean="0"/>
              <a:t>5</a:t>
            </a:fld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404123" y="2130641"/>
            <a:ext cx="323846" cy="28408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100" y="1270001"/>
            <a:ext cx="8686800" cy="4029268"/>
          </a:xfrm>
          <a:prstGeom prst="rect">
            <a:avLst/>
          </a:prstGeom>
        </p:spPr>
      </p:pic>
      <p:cxnSp>
        <p:nvCxnSpPr>
          <p:cNvPr id="28" name="Connecteur droit avec flèche 27"/>
          <p:cNvCxnSpPr/>
          <p:nvPr/>
        </p:nvCxnSpPr>
        <p:spPr>
          <a:xfrm flipV="1">
            <a:off x="404124" y="4486320"/>
            <a:ext cx="161922" cy="470593"/>
          </a:xfrm>
          <a:prstGeom prst="straightConnector1">
            <a:avLst/>
          </a:prstGeom>
          <a:ln w="12700" cmpd="sng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ZoneTexte 28"/>
          <p:cNvSpPr txBox="1"/>
          <p:nvPr/>
        </p:nvSpPr>
        <p:spPr>
          <a:xfrm>
            <a:off x="114052" y="5008863"/>
            <a:ext cx="1557009" cy="954107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73AB44"/>
                </a:solidFill>
              </a:rPr>
              <a:t>Cliquer sur une mission pour afficher des informations </a:t>
            </a:r>
            <a:endParaRPr lang="fr-FR" sz="1400" b="1" dirty="0">
              <a:solidFill>
                <a:srgbClr val="73AB44"/>
              </a:solidFill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1905134" y="5427506"/>
            <a:ext cx="2015232" cy="738664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73AB44"/>
                </a:solidFill>
              </a:rPr>
              <a:t>Votre rapport sera rendu automatiquement à cette date</a:t>
            </a:r>
            <a:endParaRPr lang="fr-FR" sz="1400" b="1" dirty="0">
              <a:solidFill>
                <a:srgbClr val="73AB44"/>
              </a:solidFill>
            </a:endParaRPr>
          </a:p>
        </p:txBody>
      </p:sp>
      <p:cxnSp>
        <p:nvCxnSpPr>
          <p:cNvPr id="35" name="Connecteur droit avec flèche 34"/>
          <p:cNvCxnSpPr>
            <a:stCxn id="34" idx="0"/>
          </p:cNvCxnSpPr>
          <p:nvPr/>
        </p:nvCxnSpPr>
        <p:spPr>
          <a:xfrm flipV="1">
            <a:off x="2912750" y="4254500"/>
            <a:ext cx="668650" cy="1173006"/>
          </a:xfrm>
          <a:prstGeom prst="straightConnector1">
            <a:avLst/>
          </a:prstGeom>
          <a:ln w="12700" cmpd="sng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avec flèche 36"/>
          <p:cNvCxnSpPr>
            <a:stCxn id="43" idx="0"/>
          </p:cNvCxnSpPr>
          <p:nvPr/>
        </p:nvCxnSpPr>
        <p:spPr>
          <a:xfrm flipH="1" flipV="1">
            <a:off x="4476096" y="3965215"/>
            <a:ext cx="555730" cy="1462291"/>
          </a:xfrm>
          <a:prstGeom prst="straightConnector1">
            <a:avLst/>
          </a:prstGeom>
          <a:ln w="12700" cmpd="sng">
            <a:solidFill>
              <a:srgbClr val="4F81BD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avec flèche 37"/>
          <p:cNvCxnSpPr>
            <a:stCxn id="48" idx="0"/>
          </p:cNvCxnSpPr>
          <p:nvPr/>
        </p:nvCxnSpPr>
        <p:spPr>
          <a:xfrm flipH="1" flipV="1">
            <a:off x="6045594" y="4486320"/>
            <a:ext cx="1094247" cy="941186"/>
          </a:xfrm>
          <a:prstGeom prst="straightConnector1">
            <a:avLst/>
          </a:prstGeom>
          <a:ln w="12700" cmpd="sng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ZoneTexte 1"/>
          <p:cNvSpPr txBox="1"/>
          <p:nvPr/>
        </p:nvSpPr>
        <p:spPr>
          <a:xfrm>
            <a:off x="292100" y="120134"/>
            <a:ext cx="19609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Page d’accueil</a:t>
            </a:r>
            <a:endParaRPr lang="fr-FR" sz="2400" dirty="0">
              <a:solidFill>
                <a:srgbClr val="FF0000"/>
              </a:solidFill>
            </a:endParaRPr>
          </a:p>
        </p:txBody>
      </p:sp>
      <p:pic>
        <p:nvPicPr>
          <p:cNvPr id="18" name="Imag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88993" y="1398708"/>
            <a:ext cx="1609555" cy="457034"/>
          </a:xfrm>
          <a:prstGeom prst="rect">
            <a:avLst/>
          </a:prstGeom>
        </p:spPr>
      </p:pic>
      <p:sp>
        <p:nvSpPr>
          <p:cNvPr id="19" name="ZoneTexte 18"/>
          <p:cNvSpPr txBox="1"/>
          <p:nvPr/>
        </p:nvSpPr>
        <p:spPr>
          <a:xfrm>
            <a:off x="7607891" y="750181"/>
            <a:ext cx="1162385" cy="307777"/>
          </a:xfrm>
          <a:prstGeom prst="rect">
            <a:avLst/>
          </a:prstGeom>
          <a:noFill/>
          <a:ln w="9525" cmpd="sng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73AB44"/>
                </a:solidFill>
              </a:rPr>
              <a:t>Déconnexion</a:t>
            </a:r>
            <a:endParaRPr lang="fr-FR" sz="1400" b="1" dirty="0">
              <a:solidFill>
                <a:srgbClr val="73AB44"/>
              </a:solidFill>
            </a:endParaRPr>
          </a:p>
        </p:txBody>
      </p:sp>
      <p:cxnSp>
        <p:nvCxnSpPr>
          <p:cNvPr id="20" name="Connecteur droit avec flèche 19"/>
          <p:cNvCxnSpPr/>
          <p:nvPr/>
        </p:nvCxnSpPr>
        <p:spPr>
          <a:xfrm>
            <a:off x="8189082" y="1057958"/>
            <a:ext cx="510418" cy="407931"/>
          </a:xfrm>
          <a:prstGeom prst="straightConnector1">
            <a:avLst/>
          </a:prstGeom>
          <a:ln w="12700" cap="flat" cmpd="sng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ZoneTexte 20"/>
          <p:cNvSpPr txBox="1"/>
          <p:nvPr/>
        </p:nvSpPr>
        <p:spPr>
          <a:xfrm>
            <a:off x="6295712" y="750181"/>
            <a:ext cx="1005981" cy="307777"/>
          </a:xfrm>
          <a:prstGeom prst="rect">
            <a:avLst/>
          </a:prstGeom>
          <a:noFill/>
          <a:ln w="9525" cmpd="sng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73AB44"/>
                </a:solidFill>
              </a:rPr>
              <a:t>Infos perso</a:t>
            </a:r>
            <a:endParaRPr lang="fr-FR" sz="1400" b="1" dirty="0">
              <a:solidFill>
                <a:srgbClr val="73AB44"/>
              </a:solidFill>
            </a:endParaRPr>
          </a:p>
        </p:txBody>
      </p:sp>
      <p:cxnSp>
        <p:nvCxnSpPr>
          <p:cNvPr id="22" name="Connecteur droit avec flèche 21"/>
          <p:cNvCxnSpPr/>
          <p:nvPr/>
        </p:nvCxnSpPr>
        <p:spPr>
          <a:xfrm>
            <a:off x="6798703" y="1057958"/>
            <a:ext cx="809188" cy="407931"/>
          </a:xfrm>
          <a:prstGeom prst="straightConnector1">
            <a:avLst/>
          </a:prstGeom>
          <a:ln w="12700" cap="flat" cmpd="sng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9517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8" grpId="0" animBg="1"/>
      <p:bldP spid="29" grpId="0" animBg="1"/>
      <p:bldP spid="34" grpId="0" animBg="1"/>
      <p:bldP spid="19" grpId="0" animBg="1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ZoneTexte 47"/>
          <p:cNvSpPr txBox="1"/>
          <p:nvPr/>
        </p:nvSpPr>
        <p:spPr>
          <a:xfrm>
            <a:off x="124933" y="670034"/>
            <a:ext cx="1093850" cy="461665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>
                <a:solidFill>
                  <a:srgbClr val="73AB44"/>
                </a:solidFill>
              </a:rPr>
              <a:t>Retourner à la page d’accueil</a:t>
            </a:r>
            <a:endParaRPr lang="fr-FR" sz="1200" b="1" dirty="0">
              <a:solidFill>
                <a:srgbClr val="73AB44"/>
              </a:solidFill>
            </a:endParaRPr>
          </a:p>
        </p:txBody>
      </p:sp>
      <p:cxnSp>
        <p:nvCxnSpPr>
          <p:cNvPr id="50" name="Connecteur droit avec flèche 49"/>
          <p:cNvCxnSpPr>
            <a:stCxn id="48" idx="3"/>
          </p:cNvCxnSpPr>
          <p:nvPr/>
        </p:nvCxnSpPr>
        <p:spPr>
          <a:xfrm flipV="1">
            <a:off x="1218783" y="900866"/>
            <a:ext cx="210948" cy="1"/>
          </a:xfrm>
          <a:prstGeom prst="straightConnector1">
            <a:avLst/>
          </a:prstGeom>
          <a:ln w="12700" cmpd="sng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9731" y="803771"/>
            <a:ext cx="7599048" cy="5595223"/>
          </a:xfrm>
          <a:prstGeom prst="rect">
            <a:avLst/>
          </a:prstGeom>
        </p:spPr>
      </p:pic>
      <p:sp>
        <p:nvSpPr>
          <p:cNvPr id="65" name="ZoneTexte 64"/>
          <p:cNvSpPr txBox="1"/>
          <p:nvPr/>
        </p:nvSpPr>
        <p:spPr>
          <a:xfrm>
            <a:off x="6393991" y="188736"/>
            <a:ext cx="784623" cy="461665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>
                <a:solidFill>
                  <a:srgbClr val="73AB44"/>
                </a:solidFill>
              </a:rPr>
              <a:t>Menu principal</a:t>
            </a:r>
            <a:endParaRPr lang="fr-FR" sz="1200" b="1" dirty="0">
              <a:solidFill>
                <a:srgbClr val="73AB44"/>
              </a:solidFill>
            </a:endParaRPr>
          </a:p>
        </p:txBody>
      </p:sp>
      <p:sp>
        <p:nvSpPr>
          <p:cNvPr id="66" name="ZoneTexte 65"/>
          <p:cNvSpPr txBox="1"/>
          <p:nvPr/>
        </p:nvSpPr>
        <p:spPr>
          <a:xfrm>
            <a:off x="7267282" y="96403"/>
            <a:ext cx="889987" cy="276999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fr-FR" sz="1200" b="1" dirty="0" smtClean="0">
                <a:solidFill>
                  <a:srgbClr val="73AB44"/>
                </a:solidFill>
              </a:rPr>
              <a:t>Ressources</a:t>
            </a:r>
            <a:endParaRPr lang="fr-FR" sz="1200" b="1" dirty="0">
              <a:solidFill>
                <a:srgbClr val="73AB44"/>
              </a:solidFill>
            </a:endParaRPr>
          </a:p>
        </p:txBody>
      </p:sp>
      <p:sp>
        <p:nvSpPr>
          <p:cNvPr id="68" name="ZoneTexte 67"/>
          <p:cNvSpPr txBox="1"/>
          <p:nvPr/>
        </p:nvSpPr>
        <p:spPr>
          <a:xfrm>
            <a:off x="8237343" y="188736"/>
            <a:ext cx="803361" cy="276999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fr-FR" sz="1200" b="1" dirty="0" smtClean="0">
                <a:solidFill>
                  <a:srgbClr val="73AB44"/>
                </a:solidFill>
              </a:rPr>
              <a:t>Messages</a:t>
            </a:r>
            <a:endParaRPr lang="fr-FR" sz="1200" b="1" dirty="0">
              <a:solidFill>
                <a:srgbClr val="73AB44"/>
              </a:solidFill>
            </a:endParaRPr>
          </a:p>
        </p:txBody>
      </p:sp>
      <p:cxnSp>
        <p:nvCxnSpPr>
          <p:cNvPr id="70" name="Connecteur droit avec flèche 69"/>
          <p:cNvCxnSpPr>
            <a:stCxn id="65" idx="2"/>
          </p:cNvCxnSpPr>
          <p:nvPr/>
        </p:nvCxnSpPr>
        <p:spPr>
          <a:xfrm>
            <a:off x="6786303" y="650401"/>
            <a:ext cx="1258245" cy="343898"/>
          </a:xfrm>
          <a:prstGeom prst="straightConnector1">
            <a:avLst/>
          </a:prstGeom>
          <a:ln w="12700" cmpd="sng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Connecteur droit avec flèche 70"/>
          <p:cNvCxnSpPr>
            <a:stCxn id="68" idx="2"/>
          </p:cNvCxnSpPr>
          <p:nvPr/>
        </p:nvCxnSpPr>
        <p:spPr>
          <a:xfrm>
            <a:off x="8639024" y="465735"/>
            <a:ext cx="149869" cy="362970"/>
          </a:xfrm>
          <a:prstGeom prst="straightConnector1">
            <a:avLst/>
          </a:prstGeom>
          <a:ln w="12700" cmpd="sng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Connecteur droit avec flèche 71"/>
          <p:cNvCxnSpPr>
            <a:stCxn id="66" idx="2"/>
          </p:cNvCxnSpPr>
          <p:nvPr/>
        </p:nvCxnSpPr>
        <p:spPr>
          <a:xfrm>
            <a:off x="7712276" y="373402"/>
            <a:ext cx="641608" cy="484593"/>
          </a:xfrm>
          <a:prstGeom prst="straightConnector1">
            <a:avLst/>
          </a:prstGeom>
          <a:ln w="12700" cmpd="sng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ZoneTexte 72"/>
          <p:cNvSpPr txBox="1"/>
          <p:nvPr/>
        </p:nvSpPr>
        <p:spPr>
          <a:xfrm>
            <a:off x="6014078" y="4913914"/>
            <a:ext cx="1942118" cy="461665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rgbClr val="73AB44"/>
                </a:solidFill>
              </a:rPr>
              <a:t>Ajouter un </a:t>
            </a:r>
            <a:r>
              <a:rPr lang="fr-FR" sz="1200" b="1" dirty="0" err="1" smtClean="0">
                <a:solidFill>
                  <a:srgbClr val="73AB44"/>
                </a:solidFill>
              </a:rPr>
              <a:t>LabDoc</a:t>
            </a:r>
            <a:r>
              <a:rPr lang="fr-FR" sz="1200" b="1" dirty="0" smtClean="0">
                <a:solidFill>
                  <a:srgbClr val="73AB44"/>
                </a:solidFill>
              </a:rPr>
              <a:t> : </a:t>
            </a:r>
            <a:r>
              <a:rPr lang="fr-FR" sz="1200" b="1" dirty="0" smtClean="0">
                <a:solidFill>
                  <a:srgbClr val="4573B8"/>
                </a:solidFill>
              </a:rPr>
              <a:t>texte</a:t>
            </a:r>
            <a:r>
              <a:rPr lang="fr-FR" sz="1200" b="1" dirty="0" smtClean="0">
                <a:solidFill>
                  <a:srgbClr val="73AB44"/>
                </a:solidFill>
              </a:rPr>
              <a:t>, </a:t>
            </a:r>
            <a:r>
              <a:rPr lang="fr-FR" sz="1200" b="1" dirty="0" smtClean="0">
                <a:solidFill>
                  <a:schemeClr val="accent6">
                    <a:lumMod val="75000"/>
                  </a:schemeClr>
                </a:solidFill>
              </a:rPr>
              <a:t>dessin</a:t>
            </a:r>
            <a:r>
              <a:rPr lang="fr-FR" sz="1200" b="1" dirty="0" smtClean="0">
                <a:solidFill>
                  <a:srgbClr val="73AB44"/>
                </a:solidFill>
              </a:rPr>
              <a:t>, </a:t>
            </a:r>
            <a:r>
              <a:rPr lang="fr-FR" sz="1200" b="1" dirty="0" smtClean="0">
                <a:solidFill>
                  <a:srgbClr val="7030A0"/>
                </a:solidFill>
              </a:rPr>
              <a:t>protocole</a:t>
            </a:r>
            <a:r>
              <a:rPr lang="fr-FR" sz="1200" b="1" dirty="0" smtClean="0">
                <a:solidFill>
                  <a:srgbClr val="73AB44"/>
                </a:solidFill>
              </a:rPr>
              <a:t>, données </a:t>
            </a:r>
            <a:endParaRPr lang="fr-FR" sz="1200" b="1" dirty="0">
              <a:solidFill>
                <a:srgbClr val="73AB44"/>
              </a:solidFill>
            </a:endParaRPr>
          </a:p>
        </p:txBody>
      </p:sp>
      <p:sp>
        <p:nvSpPr>
          <p:cNvPr id="74" name="ZoneTexte 73"/>
          <p:cNvSpPr txBox="1"/>
          <p:nvPr/>
        </p:nvSpPr>
        <p:spPr>
          <a:xfrm>
            <a:off x="5833081" y="3929279"/>
            <a:ext cx="2324187" cy="646331"/>
          </a:xfrm>
          <a:prstGeom prst="rect">
            <a:avLst/>
          </a:prstGeom>
          <a:solidFill>
            <a:schemeClr val="bg1"/>
          </a:solidFill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rgbClr val="73AB44"/>
                </a:solidFill>
              </a:rPr>
              <a:t>Attention !!</a:t>
            </a:r>
          </a:p>
          <a:p>
            <a:r>
              <a:rPr lang="fr-FR" sz="1200" b="1" dirty="0" smtClean="0">
                <a:solidFill>
                  <a:srgbClr val="73AB44"/>
                </a:solidFill>
              </a:rPr>
              <a:t>Un </a:t>
            </a:r>
            <a:r>
              <a:rPr lang="fr-FR" sz="1200" b="1" dirty="0" err="1" smtClean="0">
                <a:solidFill>
                  <a:srgbClr val="73AB44"/>
                </a:solidFill>
              </a:rPr>
              <a:t>LabDoc</a:t>
            </a:r>
            <a:r>
              <a:rPr lang="fr-FR" sz="1200" b="1" dirty="0" smtClean="0">
                <a:solidFill>
                  <a:srgbClr val="73AB44"/>
                </a:solidFill>
              </a:rPr>
              <a:t> en mode brouillon n’est pas visible pour l’enseignant</a:t>
            </a:r>
            <a:endParaRPr lang="fr-FR" sz="1200" b="1" dirty="0">
              <a:solidFill>
                <a:srgbClr val="73AB44"/>
              </a:solidFill>
            </a:endParaRPr>
          </a:p>
        </p:txBody>
      </p:sp>
      <p:cxnSp>
        <p:nvCxnSpPr>
          <p:cNvPr id="75" name="Connecteur droit avec flèche 74"/>
          <p:cNvCxnSpPr>
            <a:stCxn id="74" idx="1"/>
          </p:cNvCxnSpPr>
          <p:nvPr/>
        </p:nvCxnSpPr>
        <p:spPr>
          <a:xfrm flipH="1" flipV="1">
            <a:off x="4782635" y="4160116"/>
            <a:ext cx="1050446" cy="92329"/>
          </a:xfrm>
          <a:prstGeom prst="straightConnector1">
            <a:avLst/>
          </a:prstGeom>
          <a:ln w="12700" cmpd="sng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ZoneTexte 75"/>
          <p:cNvSpPr txBox="1"/>
          <p:nvPr/>
        </p:nvSpPr>
        <p:spPr>
          <a:xfrm>
            <a:off x="7267282" y="2039297"/>
            <a:ext cx="1289613" cy="461665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rgbClr val="73AB44"/>
                </a:solidFill>
              </a:rPr>
              <a:t>Afficher / cacher la consigne</a:t>
            </a:r>
            <a:endParaRPr lang="fr-FR" sz="1200" b="1" dirty="0">
              <a:solidFill>
                <a:srgbClr val="73AB44"/>
              </a:solidFill>
            </a:endParaRPr>
          </a:p>
        </p:txBody>
      </p:sp>
      <p:cxnSp>
        <p:nvCxnSpPr>
          <p:cNvPr id="77" name="Connecteur droit avec flèche 76"/>
          <p:cNvCxnSpPr>
            <a:stCxn id="76" idx="0"/>
          </p:cNvCxnSpPr>
          <p:nvPr/>
        </p:nvCxnSpPr>
        <p:spPr>
          <a:xfrm flipH="1" flipV="1">
            <a:off x="7551105" y="1660125"/>
            <a:ext cx="360984" cy="379172"/>
          </a:xfrm>
          <a:prstGeom prst="straightConnector1">
            <a:avLst/>
          </a:prstGeom>
          <a:ln w="12700" cmpd="sng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ZoneTexte 78"/>
          <p:cNvSpPr txBox="1"/>
          <p:nvPr/>
        </p:nvSpPr>
        <p:spPr>
          <a:xfrm>
            <a:off x="4021247" y="1854631"/>
            <a:ext cx="1811834" cy="461665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rgbClr val="73AB44"/>
                </a:solidFill>
              </a:rPr>
              <a:t>Menu du </a:t>
            </a:r>
            <a:r>
              <a:rPr lang="fr-FR" sz="1200" b="1" dirty="0" err="1" smtClean="0">
                <a:solidFill>
                  <a:srgbClr val="73AB44"/>
                </a:solidFill>
              </a:rPr>
              <a:t>LabDoc</a:t>
            </a:r>
            <a:r>
              <a:rPr lang="fr-FR" sz="1200" b="1" dirty="0" smtClean="0">
                <a:solidFill>
                  <a:srgbClr val="73AB44"/>
                </a:solidFill>
              </a:rPr>
              <a:t> : éditer, dupliquer, supprimer</a:t>
            </a:r>
            <a:r>
              <a:rPr lang="mr-IN" sz="1200" b="1" dirty="0" smtClean="0">
                <a:solidFill>
                  <a:srgbClr val="73AB44"/>
                </a:solidFill>
              </a:rPr>
              <a:t>…</a:t>
            </a:r>
            <a:endParaRPr lang="fr-FR" sz="1200" b="1" dirty="0">
              <a:solidFill>
                <a:srgbClr val="73AB44"/>
              </a:solidFill>
            </a:endParaRPr>
          </a:p>
        </p:txBody>
      </p:sp>
      <p:sp>
        <p:nvSpPr>
          <p:cNvPr id="80" name="ZoneTexte 79"/>
          <p:cNvSpPr txBox="1"/>
          <p:nvPr/>
        </p:nvSpPr>
        <p:spPr>
          <a:xfrm>
            <a:off x="4407860" y="3117018"/>
            <a:ext cx="2608406" cy="276999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none" rtlCol="0">
            <a:spAutoFit/>
          </a:bodyPr>
          <a:lstStyle/>
          <a:p>
            <a:r>
              <a:rPr lang="fr-FR" sz="1200" b="1" dirty="0" smtClean="0">
                <a:solidFill>
                  <a:srgbClr val="73AB44"/>
                </a:solidFill>
              </a:rPr>
              <a:t>Commenter ce </a:t>
            </a:r>
            <a:r>
              <a:rPr lang="fr-FR" sz="1200" b="1" dirty="0" err="1" smtClean="0">
                <a:solidFill>
                  <a:srgbClr val="73AB44"/>
                </a:solidFill>
              </a:rPr>
              <a:t>LabDoc</a:t>
            </a:r>
            <a:r>
              <a:rPr lang="fr-FR" sz="1200" b="1" dirty="0" smtClean="0">
                <a:solidFill>
                  <a:srgbClr val="73AB44"/>
                </a:solidFill>
              </a:rPr>
              <a:t> (pour l’équipe)</a:t>
            </a:r>
            <a:endParaRPr lang="fr-FR" sz="1200" b="1" dirty="0">
              <a:solidFill>
                <a:srgbClr val="73AB44"/>
              </a:solidFill>
            </a:endParaRPr>
          </a:p>
        </p:txBody>
      </p:sp>
      <p:cxnSp>
        <p:nvCxnSpPr>
          <p:cNvPr id="81" name="Connecteur droit avec flèche 80"/>
          <p:cNvCxnSpPr>
            <a:stCxn id="80" idx="1"/>
          </p:cNvCxnSpPr>
          <p:nvPr/>
        </p:nvCxnSpPr>
        <p:spPr>
          <a:xfrm flipH="1" flipV="1">
            <a:off x="3972022" y="3186268"/>
            <a:ext cx="435838" cy="69250"/>
          </a:xfrm>
          <a:prstGeom prst="straightConnector1">
            <a:avLst/>
          </a:prstGeom>
          <a:ln w="12700" cmpd="sng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Connecteur droit avec flèche 82"/>
          <p:cNvCxnSpPr>
            <a:stCxn id="79" idx="1"/>
          </p:cNvCxnSpPr>
          <p:nvPr/>
        </p:nvCxnSpPr>
        <p:spPr>
          <a:xfrm flipH="1" flipV="1">
            <a:off x="3422363" y="1923881"/>
            <a:ext cx="598884" cy="161583"/>
          </a:xfrm>
          <a:prstGeom prst="straightConnector1">
            <a:avLst/>
          </a:prstGeom>
          <a:ln w="12700" cmpd="sng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Connecteur en angle 83"/>
          <p:cNvCxnSpPr/>
          <p:nvPr/>
        </p:nvCxnSpPr>
        <p:spPr>
          <a:xfrm>
            <a:off x="7931827" y="5169247"/>
            <a:ext cx="225442" cy="260983"/>
          </a:xfrm>
          <a:prstGeom prst="bentConnector2">
            <a:avLst/>
          </a:prstGeom>
          <a:ln w="12700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ZoneTexte 84"/>
          <p:cNvSpPr txBox="1"/>
          <p:nvPr/>
        </p:nvSpPr>
        <p:spPr>
          <a:xfrm>
            <a:off x="110401" y="3417000"/>
            <a:ext cx="1319330" cy="1200329"/>
          </a:xfrm>
          <a:prstGeom prst="rect">
            <a:avLst/>
          </a:prstGeom>
          <a:solidFill>
            <a:schemeClr val="bg1"/>
          </a:solidFill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rgbClr val="73AB44"/>
                </a:solidFill>
              </a:rPr>
              <a:t>Un co-équipier est en train de modifier ce </a:t>
            </a:r>
            <a:r>
              <a:rPr lang="fr-FR" sz="1200" b="1" dirty="0" err="1" smtClean="0">
                <a:solidFill>
                  <a:srgbClr val="73AB44"/>
                </a:solidFill>
              </a:rPr>
              <a:t>LabDoc</a:t>
            </a:r>
            <a:r>
              <a:rPr lang="fr-FR" sz="1200" b="1" dirty="0">
                <a:solidFill>
                  <a:srgbClr val="73AB44"/>
                </a:solidFill>
              </a:rPr>
              <a:t> </a:t>
            </a:r>
            <a:r>
              <a:rPr lang="fr-FR" sz="1200" b="1" dirty="0" smtClean="0">
                <a:solidFill>
                  <a:srgbClr val="73AB44"/>
                </a:solidFill>
              </a:rPr>
              <a:t>qui reste visible </a:t>
            </a:r>
            <a:r>
              <a:rPr lang="fr-FR" sz="1200" b="1" dirty="0" smtClean="0">
                <a:solidFill>
                  <a:srgbClr val="73AB44"/>
                </a:solidFill>
              </a:rPr>
              <a:t>mais non éditable</a:t>
            </a:r>
            <a:endParaRPr lang="fr-FR" sz="1200" b="1" dirty="0">
              <a:solidFill>
                <a:srgbClr val="73AB44"/>
              </a:solidFill>
            </a:endParaRPr>
          </a:p>
        </p:txBody>
      </p:sp>
      <p:sp>
        <p:nvSpPr>
          <p:cNvPr id="86" name="ZoneTexte 85"/>
          <p:cNvSpPr txBox="1"/>
          <p:nvPr/>
        </p:nvSpPr>
        <p:spPr>
          <a:xfrm>
            <a:off x="149781" y="5243046"/>
            <a:ext cx="1189608" cy="646331"/>
          </a:xfrm>
          <a:prstGeom prst="rect">
            <a:avLst/>
          </a:prstGeom>
          <a:solidFill>
            <a:srgbClr val="FFFFFF"/>
          </a:solidFill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rgbClr val="73AB44"/>
                </a:solidFill>
              </a:rPr>
              <a:t>Ce </a:t>
            </a:r>
            <a:r>
              <a:rPr lang="fr-FR" sz="1200" b="1" dirty="0" err="1" smtClean="0">
                <a:solidFill>
                  <a:srgbClr val="73AB44"/>
                </a:solidFill>
              </a:rPr>
              <a:t>LabDoc</a:t>
            </a:r>
            <a:r>
              <a:rPr lang="fr-FR" sz="1200" b="1" dirty="0" smtClean="0">
                <a:solidFill>
                  <a:srgbClr val="73AB44"/>
                </a:solidFill>
              </a:rPr>
              <a:t> a été modifié par un co-équipier</a:t>
            </a:r>
            <a:endParaRPr lang="fr-FR" sz="1200" b="1" dirty="0">
              <a:solidFill>
                <a:srgbClr val="73AB44"/>
              </a:solidFill>
            </a:endParaRPr>
          </a:p>
        </p:txBody>
      </p:sp>
      <p:sp>
        <p:nvSpPr>
          <p:cNvPr id="87" name="ZoneTexte 86"/>
          <p:cNvSpPr txBox="1"/>
          <p:nvPr/>
        </p:nvSpPr>
        <p:spPr>
          <a:xfrm>
            <a:off x="392741" y="1600715"/>
            <a:ext cx="844991" cy="646331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>
                <a:solidFill>
                  <a:srgbClr val="73AB44"/>
                </a:solidFill>
              </a:rPr>
              <a:t>Déplier / replier le </a:t>
            </a:r>
            <a:r>
              <a:rPr lang="fr-FR" sz="1200" b="1" dirty="0" err="1" smtClean="0">
                <a:solidFill>
                  <a:srgbClr val="73AB44"/>
                </a:solidFill>
              </a:rPr>
              <a:t>LabDoc</a:t>
            </a:r>
            <a:endParaRPr lang="fr-FR" sz="1200" b="1" dirty="0">
              <a:solidFill>
                <a:srgbClr val="73AB44"/>
              </a:solidFill>
            </a:endParaRPr>
          </a:p>
        </p:txBody>
      </p:sp>
      <p:cxnSp>
        <p:nvCxnSpPr>
          <p:cNvPr id="88" name="Connecteur droit avec flèche 87"/>
          <p:cNvCxnSpPr>
            <a:stCxn id="87" idx="3"/>
          </p:cNvCxnSpPr>
          <p:nvPr/>
        </p:nvCxnSpPr>
        <p:spPr>
          <a:xfrm>
            <a:off x="1237732" y="1923881"/>
            <a:ext cx="463306" cy="0"/>
          </a:xfrm>
          <a:prstGeom prst="straightConnector1">
            <a:avLst/>
          </a:prstGeom>
          <a:ln w="12700" cmpd="sng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Connecteur en angle 88"/>
          <p:cNvCxnSpPr>
            <a:stCxn id="85" idx="0"/>
          </p:cNvCxnSpPr>
          <p:nvPr/>
        </p:nvCxnSpPr>
        <p:spPr>
          <a:xfrm rot="5400000" flipH="1" flipV="1">
            <a:off x="987823" y="2907647"/>
            <a:ext cx="291597" cy="727110"/>
          </a:xfrm>
          <a:prstGeom prst="bentConnector2">
            <a:avLst/>
          </a:prstGeom>
          <a:ln w="12700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Connecteur en angle 89"/>
          <p:cNvCxnSpPr>
            <a:stCxn id="86" idx="0"/>
          </p:cNvCxnSpPr>
          <p:nvPr/>
        </p:nvCxnSpPr>
        <p:spPr>
          <a:xfrm rot="5400000" flipH="1" flipV="1">
            <a:off x="1003662" y="4749535"/>
            <a:ext cx="234435" cy="752588"/>
          </a:xfrm>
          <a:prstGeom prst="bentConnector2">
            <a:avLst/>
          </a:prstGeom>
          <a:ln w="12700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3" name="ZoneTexte 92"/>
          <p:cNvSpPr txBox="1"/>
          <p:nvPr/>
        </p:nvSpPr>
        <p:spPr>
          <a:xfrm>
            <a:off x="4860620" y="5961779"/>
            <a:ext cx="3493264" cy="276999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none" rtlCol="0">
            <a:spAutoFit/>
          </a:bodyPr>
          <a:lstStyle/>
          <a:p>
            <a:r>
              <a:rPr lang="fr-FR" sz="1200" b="1" dirty="0" smtClean="0">
                <a:solidFill>
                  <a:srgbClr val="73AB44"/>
                </a:solidFill>
              </a:rPr>
              <a:t>Importer un </a:t>
            </a:r>
            <a:r>
              <a:rPr lang="fr-FR" sz="1200" b="1" dirty="0" err="1">
                <a:solidFill>
                  <a:srgbClr val="73AB44"/>
                </a:solidFill>
              </a:rPr>
              <a:t>L</a:t>
            </a:r>
            <a:r>
              <a:rPr lang="fr-FR" sz="1200" b="1" dirty="0" err="1" smtClean="0">
                <a:solidFill>
                  <a:srgbClr val="73AB44"/>
                </a:solidFill>
              </a:rPr>
              <a:t>abDoc</a:t>
            </a:r>
            <a:r>
              <a:rPr lang="fr-FR" sz="1200" b="1" dirty="0" smtClean="0">
                <a:solidFill>
                  <a:srgbClr val="73AB44"/>
                </a:solidFill>
              </a:rPr>
              <a:t> d’une autre mission (optionnel)</a:t>
            </a:r>
            <a:endParaRPr lang="fr-FR" sz="1200" b="1" dirty="0">
              <a:solidFill>
                <a:srgbClr val="73AB44"/>
              </a:solidFill>
            </a:endParaRPr>
          </a:p>
        </p:txBody>
      </p:sp>
      <p:cxnSp>
        <p:nvCxnSpPr>
          <p:cNvPr id="94" name="Connecteur droit avec flèche 93"/>
          <p:cNvCxnSpPr>
            <a:stCxn id="93" idx="3"/>
            <a:endCxn id="25" idx="4"/>
          </p:cNvCxnSpPr>
          <p:nvPr/>
        </p:nvCxnSpPr>
        <p:spPr>
          <a:xfrm flipV="1">
            <a:off x="8353884" y="5749251"/>
            <a:ext cx="406023" cy="351028"/>
          </a:xfrm>
          <a:prstGeom prst="straightConnector1">
            <a:avLst/>
          </a:prstGeom>
          <a:ln w="12700" cmpd="sng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Ellipse 24"/>
          <p:cNvSpPr/>
          <p:nvPr/>
        </p:nvSpPr>
        <p:spPr>
          <a:xfrm>
            <a:off x="8629178" y="5440075"/>
            <a:ext cx="261457" cy="309176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ZoneTexte 31"/>
          <p:cNvSpPr txBox="1"/>
          <p:nvPr/>
        </p:nvSpPr>
        <p:spPr>
          <a:xfrm>
            <a:off x="335337" y="37018"/>
            <a:ext cx="54977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rgbClr val="FF0000"/>
                </a:solidFill>
              </a:rPr>
              <a:t>E</a:t>
            </a:r>
            <a:r>
              <a:rPr lang="fr-FR" sz="2000" dirty="0" smtClean="0">
                <a:solidFill>
                  <a:srgbClr val="FF0000"/>
                </a:solidFill>
              </a:rPr>
              <a:t>space de travail pour la mission de chaque équipe</a:t>
            </a:r>
            <a:endParaRPr lang="fr-FR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245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65" grpId="0" animBg="1"/>
      <p:bldP spid="66" grpId="0" animBg="1"/>
      <p:bldP spid="68" grpId="0" animBg="1"/>
      <p:bldP spid="73" grpId="0" animBg="1"/>
      <p:bldP spid="74" grpId="0" animBg="1"/>
      <p:bldP spid="76" grpId="0" animBg="1"/>
      <p:bldP spid="79" grpId="0" animBg="1"/>
      <p:bldP spid="80" grpId="0" animBg="1"/>
      <p:bldP spid="85" grpId="0" animBg="1"/>
      <p:bldP spid="86" grpId="0" animBg="1"/>
      <p:bldP spid="87" grpId="0" animBg="1"/>
      <p:bldP spid="93" grpId="0" animBg="1"/>
      <p:bldP spid="25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13464</TotalTime>
  <Words>195</Words>
  <Application>Microsoft Office PowerPoint</Application>
  <PresentationFormat>Affichage à l'écran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Présentation PowerPoint</vt:lpstr>
      <vt:lpstr>Une nouvelle plateforme numérique pour l’enseignement</vt:lpstr>
      <vt:lpstr>Un projet IDEX-formation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Isabelle</dc:creator>
  <cp:lastModifiedBy>CdH</cp:lastModifiedBy>
  <cp:revision>139</cp:revision>
  <cp:lastPrinted>2017-11-28T09:27:52Z</cp:lastPrinted>
  <dcterms:created xsi:type="dcterms:W3CDTF">2017-10-20T12:25:09Z</dcterms:created>
  <dcterms:modified xsi:type="dcterms:W3CDTF">2018-10-12T14:42:34Z</dcterms:modified>
</cp:coreProperties>
</file>